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77" r:id="rId1"/>
  </p:sldMasterIdLst>
  <p:sldIdLst>
    <p:sldId id="256" r:id="rId2"/>
    <p:sldId id="257" r:id="rId3"/>
    <p:sldId id="260" r:id="rId4"/>
    <p:sldId id="258" r:id="rId5"/>
    <p:sldId id="259" r:id="rId6"/>
    <p:sldId id="261" r:id="rId7"/>
    <p:sldId id="263" r:id="rId8"/>
    <p:sldId id="264" r:id="rId9"/>
    <p:sldId id="265" r:id="rId10"/>
    <p:sldId id="267" r:id="rId11"/>
    <p:sldId id="266" r:id="rId12"/>
    <p:sldId id="26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71"/>
  </p:normalViewPr>
  <p:slideViewPr>
    <p:cSldViewPr snapToGrid="0" snapToObjects="1">
      <p:cViewPr varScale="1">
        <p:scale>
          <a:sx n="90" d="100"/>
          <a:sy n="90" d="100"/>
        </p:scale>
        <p:origin x="232" y="9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tiff>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8018953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60EA64-D806-43AC-9DF2-F8C432F32B4C}" type="datetimeFigureOut">
              <a:rPr lang="en-US" smtClean="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0999403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81418405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64128263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73147502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160EA64-D806-43AC-9DF2-F8C432F32B4C}" type="datetimeFigureOut">
              <a:rPr lang="en-US" smtClean="0"/>
              <a:t>2/11/20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7456606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160EA64-D806-43AC-9DF2-F8C432F32B4C}" type="datetimeFigureOut">
              <a:rPr lang="en-US" smtClean="0"/>
              <a:t>2/11/20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76101234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6389725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16386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0A7B3-6521-4DCA-87E5-044747A908C1}"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030536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95836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134690-1557-4C89-A502-4959FE7FAD70}" type="datetimeFigureOut">
              <a:rPr lang="en-US" smtClean="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1853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2/11/20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94126289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2/11/20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994069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2/11/20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406750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BE4249-C0D0-4B06-8692-E8BB871AF643}" type="datetimeFigureOut">
              <a:rPr lang="en-US" smtClean="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608153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60EA64-D806-43AC-9DF2-F8C432F32B4C}" type="datetimeFigureOut">
              <a:rPr lang="en-US" smtClean="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37576121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1160EA64-D806-43AC-9DF2-F8C432F32B4C}" type="datetimeFigureOut">
              <a:rPr lang="en-US" smtClean="0"/>
              <a:t>2/11/20</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69540655"/>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425E8-6DF9-8C41-A807-077E88460E30}"/>
              </a:ext>
            </a:extLst>
          </p:cNvPr>
          <p:cNvSpPr>
            <a:spLocks noGrp="1"/>
          </p:cNvSpPr>
          <p:nvPr>
            <p:ph type="ctrTitle"/>
          </p:nvPr>
        </p:nvSpPr>
        <p:spPr/>
        <p:txBody>
          <a:bodyPr/>
          <a:lstStyle/>
          <a:p>
            <a:r>
              <a:rPr lang="en-US" dirty="0"/>
              <a:t>Predicting Exxon Prices Using Sentiment Analysis</a:t>
            </a:r>
          </a:p>
        </p:txBody>
      </p:sp>
      <p:sp>
        <p:nvSpPr>
          <p:cNvPr id="3" name="Subtitle 2">
            <a:extLst>
              <a:ext uri="{FF2B5EF4-FFF2-40B4-BE49-F238E27FC236}">
                <a16:creationId xmlns:a16="http://schemas.microsoft.com/office/drawing/2014/main" id="{62F99D70-2C81-DE40-85E6-E23F797AE016}"/>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1260059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4B12D-43E1-0A4E-87FE-99E2E3A1F84E}"/>
              </a:ext>
            </a:extLst>
          </p:cNvPr>
          <p:cNvSpPr>
            <a:spLocks noGrp="1"/>
          </p:cNvSpPr>
          <p:nvPr>
            <p:ph type="title"/>
          </p:nvPr>
        </p:nvSpPr>
        <p:spPr/>
        <p:txBody>
          <a:bodyPr/>
          <a:lstStyle/>
          <a:p>
            <a:r>
              <a:rPr lang="en-US" dirty="0"/>
              <a:t>Predicted Oil Prices vs Actual</a:t>
            </a:r>
          </a:p>
        </p:txBody>
      </p:sp>
      <p:pic>
        <p:nvPicPr>
          <p:cNvPr id="5" name="Content Placeholder 4" descr="A screenshot of a cell phone&#10;&#10;Description automatically generated">
            <a:extLst>
              <a:ext uri="{FF2B5EF4-FFF2-40B4-BE49-F238E27FC236}">
                <a16:creationId xmlns:a16="http://schemas.microsoft.com/office/drawing/2014/main" id="{88AAF108-D196-2548-A771-2576EA43517E}"/>
              </a:ext>
            </a:extLst>
          </p:cNvPr>
          <p:cNvPicPr>
            <a:picLocks noGrp="1" noChangeAspect="1"/>
          </p:cNvPicPr>
          <p:nvPr>
            <p:ph idx="1"/>
          </p:nvPr>
        </p:nvPicPr>
        <p:blipFill>
          <a:blip r:embed="rId2"/>
          <a:stretch>
            <a:fillRect/>
          </a:stretch>
        </p:blipFill>
        <p:spPr>
          <a:xfrm>
            <a:off x="2834878" y="2300288"/>
            <a:ext cx="6522243" cy="4348162"/>
          </a:xfrm>
        </p:spPr>
      </p:pic>
    </p:spTree>
    <p:extLst>
      <p:ext uri="{BB962C8B-B14F-4D97-AF65-F5344CB8AC3E}">
        <p14:creationId xmlns:p14="http://schemas.microsoft.com/office/powerpoint/2010/main" val="316671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1F0F7-49EF-004B-88B7-3D3A5A695147}"/>
              </a:ext>
            </a:extLst>
          </p:cNvPr>
          <p:cNvSpPr>
            <a:spLocks noGrp="1"/>
          </p:cNvSpPr>
          <p:nvPr>
            <p:ph type="title"/>
          </p:nvPr>
        </p:nvSpPr>
        <p:spPr/>
        <p:txBody>
          <a:bodyPr/>
          <a:lstStyle/>
          <a:p>
            <a:r>
              <a:rPr lang="en-US" dirty="0"/>
              <a:t>Random Tree Regression with Exxon Stock Data</a:t>
            </a:r>
          </a:p>
        </p:txBody>
      </p:sp>
      <p:sp>
        <p:nvSpPr>
          <p:cNvPr id="3" name="Content Placeholder 2">
            <a:extLst>
              <a:ext uri="{FF2B5EF4-FFF2-40B4-BE49-F238E27FC236}">
                <a16:creationId xmlns:a16="http://schemas.microsoft.com/office/drawing/2014/main" id="{DEA23C07-7581-8340-9583-244A469FE0B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90402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F8658-E532-5141-A60B-66844E0858B0}"/>
              </a:ext>
            </a:extLst>
          </p:cNvPr>
          <p:cNvSpPr>
            <a:spLocks noGrp="1"/>
          </p:cNvSpPr>
          <p:nvPr>
            <p:ph type="title"/>
          </p:nvPr>
        </p:nvSpPr>
        <p:spPr/>
        <p:txBody>
          <a:bodyPr/>
          <a:lstStyle/>
          <a:p>
            <a:r>
              <a:rPr lang="en-US" dirty="0"/>
              <a:t>Spacy Modeling</a:t>
            </a:r>
          </a:p>
        </p:txBody>
      </p:sp>
      <p:sp>
        <p:nvSpPr>
          <p:cNvPr id="3" name="Content Placeholder 2">
            <a:extLst>
              <a:ext uri="{FF2B5EF4-FFF2-40B4-BE49-F238E27FC236}">
                <a16:creationId xmlns:a16="http://schemas.microsoft.com/office/drawing/2014/main" id="{4EC8AD9F-836D-6542-986F-CB0B250A3575}"/>
              </a:ext>
            </a:extLst>
          </p:cNvPr>
          <p:cNvSpPr>
            <a:spLocks noGrp="1"/>
          </p:cNvSpPr>
          <p:nvPr>
            <p:ph idx="1"/>
          </p:nvPr>
        </p:nvSpPr>
        <p:spPr/>
        <p:txBody>
          <a:bodyPr/>
          <a:lstStyle/>
          <a:p>
            <a:r>
              <a:rPr lang="en-US" b="1" dirty="0"/>
              <a:t>We used </a:t>
            </a:r>
            <a:r>
              <a:rPr lang="en-US" b="1" dirty="0" err="1"/>
              <a:t>spaCy</a:t>
            </a:r>
            <a:r>
              <a:rPr lang="en-US" b="1" dirty="0"/>
              <a:t> to capture all the words in the abstracts of all the articles we used in our Vader analysis. We then tokenized the data to break each sentence apart into works and we ended up with a list of words. Then we used the lemmatization process to break each token into its root. Now that our </a:t>
            </a:r>
            <a:r>
              <a:rPr lang="en-US" b="1" dirty="0" err="1"/>
              <a:t>Corpas</a:t>
            </a:r>
            <a:r>
              <a:rPr lang="en-US" b="1" dirty="0"/>
              <a:t> was created we then looped over it to count the most frequent words within the abstract. From there we searched for 7 key words: United and China, Exxon and Shell, Gas and Energy, and lastly President (removed all articles that were not related to the US president.)</a:t>
            </a:r>
            <a:endParaRPr lang="en-US" dirty="0"/>
          </a:p>
          <a:p>
            <a:br>
              <a:rPr lang="en-US" dirty="0"/>
            </a:br>
            <a:endParaRPr lang="en-US" dirty="0"/>
          </a:p>
          <a:p>
            <a:endParaRPr lang="en-US" dirty="0"/>
          </a:p>
        </p:txBody>
      </p:sp>
    </p:spTree>
    <p:extLst>
      <p:ext uri="{BB962C8B-B14F-4D97-AF65-F5344CB8AC3E}">
        <p14:creationId xmlns:p14="http://schemas.microsoft.com/office/powerpoint/2010/main" val="1254597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34CF4-0331-C142-85B3-C4DCBA592D59}"/>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E80BF80C-D21B-7F48-95A8-85BB41CA5C43}"/>
              </a:ext>
            </a:extLst>
          </p:cNvPr>
          <p:cNvSpPr>
            <a:spLocks noGrp="1"/>
          </p:cNvSpPr>
          <p:nvPr>
            <p:ph idx="1"/>
          </p:nvPr>
        </p:nvSpPr>
        <p:spPr/>
        <p:txBody>
          <a:bodyPr/>
          <a:lstStyle/>
          <a:p>
            <a:r>
              <a:rPr lang="en-US" dirty="0"/>
              <a:t>Determine relationship of the energy market with sentiment on the energy industry based on news articles from the New York Times. </a:t>
            </a:r>
          </a:p>
        </p:txBody>
      </p:sp>
    </p:spTree>
    <p:extLst>
      <p:ext uri="{BB962C8B-B14F-4D97-AF65-F5344CB8AC3E}">
        <p14:creationId xmlns:p14="http://schemas.microsoft.com/office/powerpoint/2010/main" val="900575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16253-5AF4-BB4A-AC50-5E8A3102B6D5}"/>
              </a:ext>
            </a:extLst>
          </p:cNvPr>
          <p:cNvSpPr>
            <a:spLocks noGrp="1"/>
          </p:cNvSpPr>
          <p:nvPr>
            <p:ph type="title"/>
          </p:nvPr>
        </p:nvSpPr>
        <p:spPr/>
        <p:txBody>
          <a:bodyPr/>
          <a:lstStyle/>
          <a:p>
            <a:r>
              <a:rPr lang="en-US" dirty="0"/>
              <a:t>Interest in Topic</a:t>
            </a:r>
          </a:p>
        </p:txBody>
      </p:sp>
      <p:sp>
        <p:nvSpPr>
          <p:cNvPr id="3" name="Content Placeholder 2">
            <a:extLst>
              <a:ext uri="{FF2B5EF4-FFF2-40B4-BE49-F238E27FC236}">
                <a16:creationId xmlns:a16="http://schemas.microsoft.com/office/drawing/2014/main" id="{7BB47DC5-F69F-D642-884F-58DDE964C8D3}"/>
              </a:ext>
            </a:extLst>
          </p:cNvPr>
          <p:cNvSpPr>
            <a:spLocks noGrp="1"/>
          </p:cNvSpPr>
          <p:nvPr>
            <p:ph idx="1"/>
          </p:nvPr>
        </p:nvSpPr>
        <p:spPr/>
        <p:txBody>
          <a:bodyPr/>
          <a:lstStyle/>
          <a:p>
            <a:r>
              <a:rPr lang="en-US" dirty="0"/>
              <a:t>Curious about global events that affect energy industry</a:t>
            </a:r>
          </a:p>
          <a:p>
            <a:r>
              <a:rPr lang="en-US" dirty="0"/>
              <a:t>Build investment strategy based on sentiment</a:t>
            </a:r>
          </a:p>
          <a:p>
            <a:r>
              <a:rPr lang="en-US" dirty="0"/>
              <a:t>Opportunity to explore Machine Learning tools</a:t>
            </a:r>
          </a:p>
          <a:p>
            <a:r>
              <a:rPr lang="en-US" dirty="0"/>
              <a:t>Practice using data extraction from an API </a:t>
            </a:r>
          </a:p>
        </p:txBody>
      </p:sp>
    </p:spTree>
    <p:extLst>
      <p:ext uri="{BB962C8B-B14F-4D97-AF65-F5344CB8AC3E}">
        <p14:creationId xmlns:p14="http://schemas.microsoft.com/office/powerpoint/2010/main" val="2597395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E095B-ECBB-BB4C-BD7D-A3B8C7CBC6B2}"/>
              </a:ext>
            </a:extLst>
          </p:cNvPr>
          <p:cNvSpPr>
            <a:spLocks noGrp="1"/>
          </p:cNvSpPr>
          <p:nvPr>
            <p:ph type="title"/>
          </p:nvPr>
        </p:nvSpPr>
        <p:spPr/>
        <p:txBody>
          <a:bodyPr/>
          <a:lstStyle/>
          <a:p>
            <a:r>
              <a:rPr lang="en-US" dirty="0"/>
              <a:t>Hypothesis</a:t>
            </a:r>
          </a:p>
        </p:txBody>
      </p:sp>
      <p:sp>
        <p:nvSpPr>
          <p:cNvPr id="3" name="Content Placeholder 2">
            <a:extLst>
              <a:ext uri="{FF2B5EF4-FFF2-40B4-BE49-F238E27FC236}">
                <a16:creationId xmlns:a16="http://schemas.microsoft.com/office/drawing/2014/main" id="{DFA44EA1-E34E-B64A-8665-28511E876C22}"/>
              </a:ext>
            </a:extLst>
          </p:cNvPr>
          <p:cNvSpPr>
            <a:spLocks noGrp="1"/>
          </p:cNvSpPr>
          <p:nvPr>
            <p:ph idx="1"/>
          </p:nvPr>
        </p:nvSpPr>
        <p:spPr/>
        <p:txBody>
          <a:bodyPr/>
          <a:lstStyle/>
          <a:p>
            <a:r>
              <a:rPr lang="en-US" dirty="0"/>
              <a:t>Using Sentiment Analysis on historical data, we can create a trade model that could have predicted oil prices similar to actual crude oil prices</a:t>
            </a:r>
          </a:p>
        </p:txBody>
      </p:sp>
    </p:spTree>
    <p:extLst>
      <p:ext uri="{BB962C8B-B14F-4D97-AF65-F5344CB8AC3E}">
        <p14:creationId xmlns:p14="http://schemas.microsoft.com/office/powerpoint/2010/main" val="3836218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4AF85-7B73-2649-AD2A-FC06BE180922}"/>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4AF61197-6576-3742-B31C-2D3192D73A47}"/>
              </a:ext>
            </a:extLst>
          </p:cNvPr>
          <p:cNvSpPr>
            <a:spLocks noGrp="1"/>
          </p:cNvSpPr>
          <p:nvPr>
            <p:ph idx="1"/>
          </p:nvPr>
        </p:nvSpPr>
        <p:spPr/>
        <p:txBody>
          <a:bodyPr/>
          <a:lstStyle/>
          <a:p>
            <a:r>
              <a:rPr lang="en-US" dirty="0"/>
              <a:t>New York Times Articles API</a:t>
            </a:r>
          </a:p>
          <a:p>
            <a:r>
              <a:rPr lang="en-US" dirty="0"/>
              <a:t>Crude oil historical prices</a:t>
            </a:r>
          </a:p>
          <a:p>
            <a:r>
              <a:rPr lang="en-US" dirty="0"/>
              <a:t>Exxon historical stock prices</a:t>
            </a:r>
          </a:p>
          <a:p>
            <a:r>
              <a:rPr lang="en-US" dirty="0"/>
              <a:t>All data extracted was from 2010 to 2020</a:t>
            </a:r>
          </a:p>
          <a:p>
            <a:endParaRPr lang="en-US" dirty="0"/>
          </a:p>
        </p:txBody>
      </p:sp>
    </p:spTree>
    <p:extLst>
      <p:ext uri="{BB962C8B-B14F-4D97-AF65-F5344CB8AC3E}">
        <p14:creationId xmlns:p14="http://schemas.microsoft.com/office/powerpoint/2010/main" val="3317148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FC817-C776-DC45-BD76-F664539C603B}"/>
              </a:ext>
            </a:extLst>
          </p:cNvPr>
          <p:cNvSpPr>
            <a:spLocks noGrp="1"/>
          </p:cNvSpPr>
          <p:nvPr>
            <p:ph type="title"/>
          </p:nvPr>
        </p:nvSpPr>
        <p:spPr/>
        <p:txBody>
          <a:bodyPr/>
          <a:lstStyle/>
          <a:p>
            <a:r>
              <a:rPr lang="en-US" dirty="0"/>
              <a:t>Data Extraction</a:t>
            </a:r>
          </a:p>
        </p:txBody>
      </p:sp>
      <p:sp>
        <p:nvSpPr>
          <p:cNvPr id="3" name="Content Placeholder 2">
            <a:extLst>
              <a:ext uri="{FF2B5EF4-FFF2-40B4-BE49-F238E27FC236}">
                <a16:creationId xmlns:a16="http://schemas.microsoft.com/office/drawing/2014/main" id="{0C6CC329-796D-2043-B911-FF51C568608C}"/>
              </a:ext>
            </a:extLst>
          </p:cNvPr>
          <p:cNvSpPr>
            <a:spLocks noGrp="1"/>
          </p:cNvSpPr>
          <p:nvPr>
            <p:ph idx="1"/>
          </p:nvPr>
        </p:nvSpPr>
        <p:spPr/>
        <p:txBody>
          <a:bodyPr/>
          <a:lstStyle/>
          <a:p>
            <a:r>
              <a:rPr lang="en-US" dirty="0"/>
              <a:t>Article filtering</a:t>
            </a:r>
          </a:p>
          <a:p>
            <a:pPr lvl="1"/>
            <a:r>
              <a:rPr lang="en-US" dirty="0"/>
              <a:t>Keywords: oil, petroleum, energy, natural gas</a:t>
            </a:r>
          </a:p>
          <a:p>
            <a:pPr lvl="1"/>
            <a:r>
              <a:rPr lang="en-US" dirty="0"/>
              <a:t>Obtained article abstracts, URLs, snippets,  and IDs</a:t>
            </a:r>
          </a:p>
          <a:p>
            <a:r>
              <a:rPr lang="en-US" dirty="0"/>
              <a:t>Saved article information in JSON format</a:t>
            </a:r>
          </a:p>
          <a:p>
            <a:r>
              <a:rPr lang="en-US" dirty="0"/>
              <a:t>Used Beautiful Soup to web scrape through URLs</a:t>
            </a:r>
          </a:p>
          <a:p>
            <a:endParaRPr lang="en-US" dirty="0"/>
          </a:p>
        </p:txBody>
      </p:sp>
    </p:spTree>
    <p:extLst>
      <p:ext uri="{BB962C8B-B14F-4D97-AF65-F5344CB8AC3E}">
        <p14:creationId xmlns:p14="http://schemas.microsoft.com/office/powerpoint/2010/main" val="1052387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A3B95-B654-1E4C-A133-A0232B4F6996}"/>
              </a:ext>
            </a:extLst>
          </p:cNvPr>
          <p:cNvSpPr>
            <a:spLocks noGrp="1"/>
          </p:cNvSpPr>
          <p:nvPr>
            <p:ph type="title"/>
          </p:nvPr>
        </p:nvSpPr>
        <p:spPr/>
        <p:txBody>
          <a:bodyPr/>
          <a:lstStyle/>
          <a:p>
            <a:r>
              <a:rPr lang="en-US" dirty="0"/>
              <a:t>VADER Sentiment Analysis</a:t>
            </a:r>
          </a:p>
        </p:txBody>
      </p:sp>
      <p:sp>
        <p:nvSpPr>
          <p:cNvPr id="3" name="Content Placeholder 2">
            <a:extLst>
              <a:ext uri="{FF2B5EF4-FFF2-40B4-BE49-F238E27FC236}">
                <a16:creationId xmlns:a16="http://schemas.microsoft.com/office/drawing/2014/main" id="{81BEC257-19E6-3247-A931-B603F932089A}"/>
              </a:ext>
            </a:extLst>
          </p:cNvPr>
          <p:cNvSpPr>
            <a:spLocks noGrp="1"/>
          </p:cNvSpPr>
          <p:nvPr>
            <p:ph idx="1"/>
          </p:nvPr>
        </p:nvSpPr>
        <p:spPr/>
        <p:txBody>
          <a:bodyPr/>
          <a:lstStyle/>
          <a:p>
            <a:r>
              <a:rPr lang="en-US" dirty="0"/>
              <a:t>NLTK – Natural Language </a:t>
            </a:r>
            <a:r>
              <a:rPr lang="en-US" dirty="0" err="1"/>
              <a:t>Tookit</a:t>
            </a:r>
            <a:endParaRPr lang="en-US" dirty="0"/>
          </a:p>
          <a:p>
            <a:r>
              <a:rPr lang="en-US" dirty="0"/>
              <a:t>Loop through JSON data of article snippets</a:t>
            </a:r>
          </a:p>
          <a:p>
            <a:r>
              <a:rPr lang="en-US" dirty="0"/>
              <a:t>VADER opinion mining</a:t>
            </a:r>
          </a:p>
          <a:p>
            <a:pPr lvl="1"/>
            <a:r>
              <a:rPr lang="en-US" dirty="0"/>
              <a:t>Range of compound score from -1 to 1</a:t>
            </a:r>
          </a:p>
          <a:p>
            <a:pPr lvl="1"/>
            <a:r>
              <a:rPr lang="en-US" dirty="0"/>
              <a:t>Positive:  &gt;= 0.5 </a:t>
            </a:r>
          </a:p>
          <a:p>
            <a:pPr lvl="1"/>
            <a:r>
              <a:rPr lang="en-US" dirty="0"/>
              <a:t>Neutral: &gt;= -0.5 and &lt; 0.5</a:t>
            </a:r>
          </a:p>
          <a:p>
            <a:pPr lvl="1"/>
            <a:r>
              <a:rPr lang="en-US" dirty="0"/>
              <a:t>Negative: &lt;= -0.5</a:t>
            </a:r>
          </a:p>
        </p:txBody>
      </p:sp>
    </p:spTree>
    <p:extLst>
      <p:ext uri="{BB962C8B-B14F-4D97-AF65-F5344CB8AC3E}">
        <p14:creationId xmlns:p14="http://schemas.microsoft.com/office/powerpoint/2010/main" val="2577522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A5CEC-8C07-4240-8B8C-934A6A4811F0}"/>
              </a:ext>
            </a:extLst>
          </p:cNvPr>
          <p:cNvSpPr>
            <a:spLocks noGrp="1"/>
          </p:cNvSpPr>
          <p:nvPr>
            <p:ph type="title"/>
          </p:nvPr>
        </p:nvSpPr>
        <p:spPr>
          <a:xfrm>
            <a:off x="1154953" y="973668"/>
            <a:ext cx="8761413" cy="706964"/>
          </a:xfrm>
        </p:spPr>
        <p:txBody>
          <a:bodyPr>
            <a:normAutofit/>
          </a:bodyPr>
          <a:lstStyle/>
          <a:p>
            <a:r>
              <a:rPr lang="en-US" dirty="0"/>
              <a:t>VADER Code</a:t>
            </a:r>
          </a:p>
        </p:txBody>
      </p:sp>
      <p:pic>
        <p:nvPicPr>
          <p:cNvPr id="9" name="Picture 8">
            <a:extLst>
              <a:ext uri="{FF2B5EF4-FFF2-40B4-BE49-F238E27FC236}">
                <a16:creationId xmlns:a16="http://schemas.microsoft.com/office/drawing/2014/main" id="{F479D688-574B-2047-A3DF-2AC65CBBAD66}"/>
              </a:ext>
            </a:extLst>
          </p:cNvPr>
          <p:cNvPicPr>
            <a:picLocks noChangeAspect="1"/>
          </p:cNvPicPr>
          <p:nvPr/>
        </p:nvPicPr>
        <p:blipFill>
          <a:blip r:embed="rId2"/>
          <a:stretch>
            <a:fillRect/>
          </a:stretch>
        </p:blipFill>
        <p:spPr>
          <a:xfrm>
            <a:off x="508530" y="2779259"/>
            <a:ext cx="9461624" cy="1655782"/>
          </a:xfrm>
          <a:prstGeom prst="roundRect">
            <a:avLst>
              <a:gd name="adj" fmla="val 1858"/>
            </a:avLst>
          </a:prstGeom>
          <a:effectLst/>
        </p:spPr>
      </p:pic>
      <p:pic>
        <p:nvPicPr>
          <p:cNvPr id="10" name="Picture 9">
            <a:extLst>
              <a:ext uri="{FF2B5EF4-FFF2-40B4-BE49-F238E27FC236}">
                <a16:creationId xmlns:a16="http://schemas.microsoft.com/office/drawing/2014/main" id="{6ABD5D4B-44EB-F042-BE30-00A922865679}"/>
              </a:ext>
            </a:extLst>
          </p:cNvPr>
          <p:cNvPicPr>
            <a:picLocks noChangeAspect="1"/>
          </p:cNvPicPr>
          <p:nvPr/>
        </p:nvPicPr>
        <p:blipFill>
          <a:blip r:embed="rId3"/>
          <a:stretch>
            <a:fillRect/>
          </a:stretch>
        </p:blipFill>
        <p:spPr>
          <a:xfrm>
            <a:off x="508530" y="2388470"/>
            <a:ext cx="5932244" cy="415255"/>
          </a:xfrm>
          <a:prstGeom prst="roundRect">
            <a:avLst>
              <a:gd name="adj" fmla="val 1858"/>
            </a:avLst>
          </a:prstGeom>
          <a:effectLst/>
        </p:spPr>
      </p:pic>
      <p:pic>
        <p:nvPicPr>
          <p:cNvPr id="11" name="Picture 10">
            <a:extLst>
              <a:ext uri="{FF2B5EF4-FFF2-40B4-BE49-F238E27FC236}">
                <a16:creationId xmlns:a16="http://schemas.microsoft.com/office/drawing/2014/main" id="{B30561AE-CA6D-5F43-9B92-AFEC4A0B821B}"/>
              </a:ext>
            </a:extLst>
          </p:cNvPr>
          <p:cNvPicPr>
            <a:picLocks noChangeAspect="1"/>
          </p:cNvPicPr>
          <p:nvPr/>
        </p:nvPicPr>
        <p:blipFill>
          <a:blip r:embed="rId4"/>
          <a:stretch>
            <a:fillRect/>
          </a:stretch>
        </p:blipFill>
        <p:spPr>
          <a:xfrm>
            <a:off x="2025650" y="4610800"/>
            <a:ext cx="8140700" cy="1752600"/>
          </a:xfrm>
          <a:prstGeom prst="rect">
            <a:avLst/>
          </a:prstGeom>
        </p:spPr>
      </p:pic>
    </p:spTree>
    <p:extLst>
      <p:ext uri="{BB962C8B-B14F-4D97-AF65-F5344CB8AC3E}">
        <p14:creationId xmlns:p14="http://schemas.microsoft.com/office/powerpoint/2010/main" val="3931969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353BC003-D6B7-4BF0-937D-4A015F6DEB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9027"/>
            <a:ext cx="12192000" cy="6867027"/>
            <a:chOff x="0" y="-2373"/>
            <a:chExt cx="12192000" cy="6867027"/>
          </a:xfrm>
        </p:grpSpPr>
        <p:sp>
          <p:nvSpPr>
            <p:cNvPr id="11" name="Rectangle 10">
              <a:extLst>
                <a:ext uri="{FF2B5EF4-FFF2-40B4-BE49-F238E27FC236}">
                  <a16:creationId xmlns:a16="http://schemas.microsoft.com/office/drawing/2014/main" id="{4903268C-2C5A-4507-9244-86102327B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a:extLst>
                <a:ext uri="{FF2B5EF4-FFF2-40B4-BE49-F238E27FC236}">
                  <a16:creationId xmlns:a16="http://schemas.microsoft.com/office/drawing/2014/main" id="{539F7113-C588-46FB-ADDE-55CEC5981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B6481A55-E6DE-4B8B-9847-0230D12F7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052FD8DB-2F6F-462A-9BF4-1E26C9332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BE52543D-8290-40DE-990A-27CC1992A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8ECC693B-FBF3-45DD-849C-AC1B1B290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56515BC8-A1CA-4EB4-81D8-6A891458F7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94608" y="402165"/>
              <a:ext cx="6574058"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a:extLst>
                <a:ext uri="{FF2B5EF4-FFF2-40B4-BE49-F238E27FC236}">
                  <a16:creationId xmlns:a16="http://schemas.microsoft.com/office/drawing/2014/main" id="{ED9E2ADE-2C74-4E7D-8701-6AE23ABD4D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a:extLst>
                <a:ext uri="{FF2B5EF4-FFF2-40B4-BE49-F238E27FC236}">
                  <a16:creationId xmlns:a16="http://schemas.microsoft.com/office/drawing/2014/main" id="{B7EBD6DC-7188-4268-9886-6535F41A6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0" name="Freeform 5">
              <a:extLst>
                <a:ext uri="{FF2B5EF4-FFF2-40B4-BE49-F238E27FC236}">
                  <a16:creationId xmlns:a16="http://schemas.microsoft.com/office/drawing/2014/main" id="{493CCA32-0C37-4525-8FFC-D62C5EEFBE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FC1410F-4C04-D347-8E27-5A106D4A6FFF}"/>
              </a:ext>
            </a:extLst>
          </p:cNvPr>
          <p:cNvSpPr>
            <a:spLocks noGrp="1"/>
          </p:cNvSpPr>
          <p:nvPr>
            <p:ph type="title"/>
          </p:nvPr>
        </p:nvSpPr>
        <p:spPr>
          <a:xfrm>
            <a:off x="1154955" y="973668"/>
            <a:ext cx="3133726" cy="1020232"/>
          </a:xfrm>
        </p:spPr>
        <p:txBody>
          <a:bodyPr>
            <a:normAutofit fontScale="90000"/>
          </a:bodyPr>
          <a:lstStyle/>
          <a:p>
            <a:pPr>
              <a:lnSpc>
                <a:spcPct val="90000"/>
              </a:lnSpc>
            </a:pPr>
            <a:r>
              <a:rPr lang="en-US" sz="3100" dirty="0"/>
              <a:t>Random Forest Regression with Crude Oil Prices</a:t>
            </a:r>
          </a:p>
        </p:txBody>
      </p:sp>
      <p:sp>
        <p:nvSpPr>
          <p:cNvPr id="3" name="Content Placeholder 2">
            <a:extLst>
              <a:ext uri="{FF2B5EF4-FFF2-40B4-BE49-F238E27FC236}">
                <a16:creationId xmlns:a16="http://schemas.microsoft.com/office/drawing/2014/main" id="{B2A71C2F-EB47-FF49-9B38-533FECB1E236}"/>
              </a:ext>
            </a:extLst>
          </p:cNvPr>
          <p:cNvSpPr>
            <a:spLocks noGrp="1"/>
          </p:cNvSpPr>
          <p:nvPr>
            <p:ph idx="1"/>
          </p:nvPr>
        </p:nvSpPr>
        <p:spPr>
          <a:xfrm>
            <a:off x="1154955" y="2120900"/>
            <a:ext cx="3133726" cy="3898900"/>
          </a:xfrm>
        </p:spPr>
        <p:txBody>
          <a:bodyPr>
            <a:normAutofit/>
          </a:bodyPr>
          <a:lstStyle/>
          <a:p>
            <a:r>
              <a:rPr lang="en-US" dirty="0">
                <a:solidFill>
                  <a:schemeClr val="bg1"/>
                </a:solidFill>
              </a:rPr>
              <a:t>Combines the predictions  of training data to produce decision trees</a:t>
            </a:r>
          </a:p>
          <a:p>
            <a:r>
              <a:rPr lang="en-US" dirty="0">
                <a:solidFill>
                  <a:schemeClr val="bg1"/>
                </a:solidFill>
              </a:rPr>
              <a:t>Averages the predictions from all trees</a:t>
            </a:r>
          </a:p>
        </p:txBody>
      </p:sp>
      <p:sp>
        <p:nvSpPr>
          <p:cNvPr id="22" name="Rectangle 21">
            <a:extLst>
              <a:ext uri="{FF2B5EF4-FFF2-40B4-BE49-F238E27FC236}">
                <a16:creationId xmlns:a16="http://schemas.microsoft.com/office/drawing/2014/main" id="{5014FF2D-4863-43AA-82A7-958E9F743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Rectangle 6">
            <a:extLst>
              <a:ext uri="{FF2B5EF4-FFF2-40B4-BE49-F238E27FC236}">
                <a16:creationId xmlns:a16="http://schemas.microsoft.com/office/drawing/2014/main" id="{AA898972-935D-6B4C-A02C-E744A91082C0}"/>
              </a:ext>
            </a:extLst>
          </p:cNvPr>
          <p:cNvSpPr/>
          <p:nvPr/>
        </p:nvSpPr>
        <p:spPr>
          <a:xfrm>
            <a:off x="4941045" y="6019800"/>
            <a:ext cx="5703143" cy="646331"/>
          </a:xfrm>
          <a:prstGeom prst="rect">
            <a:avLst/>
          </a:prstGeom>
        </p:spPr>
        <p:txBody>
          <a:bodyPr wrap="square">
            <a:spAutoFit/>
          </a:bodyPr>
          <a:lstStyle/>
          <a:p>
            <a:r>
              <a:rPr lang="en-US" dirty="0"/>
              <a:t>https://</a:t>
            </a:r>
            <a:r>
              <a:rPr lang="en-US" dirty="0" err="1"/>
              <a:t>towardsdatascience.com</a:t>
            </a:r>
            <a:r>
              <a:rPr lang="en-US" dirty="0"/>
              <a:t>/random-forest-and-its-implementation-71824ced454f</a:t>
            </a:r>
          </a:p>
        </p:txBody>
      </p:sp>
      <p:pic>
        <p:nvPicPr>
          <p:cNvPr id="8" name="Picture 7">
            <a:extLst>
              <a:ext uri="{FF2B5EF4-FFF2-40B4-BE49-F238E27FC236}">
                <a16:creationId xmlns:a16="http://schemas.microsoft.com/office/drawing/2014/main" id="{C77E0D75-6299-E849-B9CF-2A2330D66E94}"/>
              </a:ext>
            </a:extLst>
          </p:cNvPr>
          <p:cNvPicPr>
            <a:picLocks noChangeAspect="1"/>
          </p:cNvPicPr>
          <p:nvPr/>
        </p:nvPicPr>
        <p:blipFill>
          <a:blip r:embed="rId3"/>
          <a:stretch>
            <a:fillRect/>
          </a:stretch>
        </p:blipFill>
        <p:spPr>
          <a:xfrm>
            <a:off x="5467842" y="1724781"/>
            <a:ext cx="6076511" cy="4038600"/>
          </a:xfrm>
          <a:prstGeom prst="rect">
            <a:avLst/>
          </a:prstGeom>
        </p:spPr>
      </p:pic>
    </p:spTree>
    <p:extLst>
      <p:ext uri="{BB962C8B-B14F-4D97-AF65-F5344CB8AC3E}">
        <p14:creationId xmlns:p14="http://schemas.microsoft.com/office/powerpoint/2010/main" val="59921142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otalTime>14</TotalTime>
  <Words>353</Words>
  <Application>Microsoft Macintosh PowerPoint</Application>
  <PresentationFormat>Widescreen</PresentationFormat>
  <Paragraphs>39</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Wingdings 3</vt:lpstr>
      <vt:lpstr>Ion Boardroom</vt:lpstr>
      <vt:lpstr>Predicting Exxon Prices Using Sentiment Analysis</vt:lpstr>
      <vt:lpstr>Objective</vt:lpstr>
      <vt:lpstr>Interest in Topic</vt:lpstr>
      <vt:lpstr>Hypothesis</vt:lpstr>
      <vt:lpstr>Data Collection</vt:lpstr>
      <vt:lpstr>Data Extraction</vt:lpstr>
      <vt:lpstr>VADER Sentiment Analysis</vt:lpstr>
      <vt:lpstr>VADER Code</vt:lpstr>
      <vt:lpstr>Random Forest Regression with Crude Oil Prices</vt:lpstr>
      <vt:lpstr>Predicted Oil Prices vs Actual</vt:lpstr>
      <vt:lpstr>Random Tree Regression with Exxon Stock Data</vt:lpstr>
      <vt:lpstr>Spacy Modeling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Exxon Prices Using Sentiment Analysis</dc:title>
  <dc:creator>Jaime Alvarez</dc:creator>
  <cp:lastModifiedBy>Jaime Alvarez</cp:lastModifiedBy>
  <cp:revision>2</cp:revision>
  <dcterms:created xsi:type="dcterms:W3CDTF">2020-02-11T22:35:42Z</dcterms:created>
  <dcterms:modified xsi:type="dcterms:W3CDTF">2020-02-11T22:50:37Z</dcterms:modified>
</cp:coreProperties>
</file>